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7" r:id="rId1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112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475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094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66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89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069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659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490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2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789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859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9AEAB-EDD2-4099-863E-E99451FCF8CC}" type="datetimeFigureOut">
              <a:rPr lang="es-ES_tradnl" smtClean="0"/>
              <a:t>25/10/2019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05F-6958-4CDC-BBF4-8F1645FB6F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425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484784"/>
            <a:ext cx="82089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/>
              <a:t>Dependencias Funcionales y Normalización</a:t>
            </a:r>
            <a:endParaRPr lang="es-ES_tradnl" sz="4400" dirty="0"/>
          </a:p>
          <a:p>
            <a:pPr algn="ctr"/>
            <a:r>
              <a:rPr lang="es-ES" sz="4400" b="1" dirty="0"/>
              <a:t> </a:t>
            </a:r>
            <a:endParaRPr lang="es-ES_tradnl" sz="4400" dirty="0"/>
          </a:p>
          <a:p>
            <a:pPr algn="ctr"/>
            <a:r>
              <a:rPr lang="es-ES" sz="4400" b="1" dirty="0"/>
              <a:t>Ejercicios</a:t>
            </a:r>
            <a:endParaRPr lang="es-ES_tradnl" sz="4400" dirty="0"/>
          </a:p>
        </p:txBody>
      </p:sp>
    </p:spTree>
    <p:extLst>
      <p:ext uri="{BB962C8B-B14F-4D97-AF65-F5344CB8AC3E}">
        <p14:creationId xmlns:p14="http://schemas.microsoft.com/office/powerpoint/2010/main" val="194883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2611" y="33265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dirty="0"/>
              <a:t>Ejercicio 8</a:t>
            </a:r>
          </a:p>
          <a:p>
            <a:endParaRPr lang="es-ES" sz="2000" b="1" dirty="0"/>
          </a:p>
          <a:p>
            <a:r>
              <a:rPr lang="es-ES" sz="2000" dirty="0" smtClean="0"/>
              <a:t>Demuestre </a:t>
            </a:r>
            <a:r>
              <a:rPr lang="es-ES" sz="2000" dirty="0"/>
              <a:t>el teorema de </a:t>
            </a:r>
            <a:r>
              <a:rPr lang="es-ES" sz="2000" dirty="0" err="1"/>
              <a:t>Pseudo</a:t>
            </a:r>
            <a:r>
              <a:rPr lang="es-ES" sz="2000" dirty="0"/>
              <a:t>-Transitividad</a:t>
            </a:r>
            <a:endParaRPr lang="es-ES_tradnl" sz="2000" dirty="0"/>
          </a:p>
          <a:p>
            <a:endParaRPr lang="es-ES" sz="2000" dirty="0" smtClean="0"/>
          </a:p>
          <a:p>
            <a:r>
              <a:rPr lang="es-ES" sz="2000" dirty="0" smtClean="0"/>
              <a:t>Si </a:t>
            </a:r>
            <a:r>
              <a:rPr lang="es-ES" sz="2000" dirty="0"/>
              <a:t>X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Y y </a:t>
            </a:r>
            <a:r>
              <a:rPr lang="es-ES" sz="2000" dirty="0" err="1"/>
              <a:t>YZ</a:t>
            </a:r>
            <a:r>
              <a:rPr lang="es-ES" sz="2000" dirty="0"/>
              <a:t>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W entonces </a:t>
            </a:r>
            <a:r>
              <a:rPr lang="es-ES" sz="2000" dirty="0" err="1"/>
              <a:t>XZ</a:t>
            </a:r>
            <a:r>
              <a:rPr lang="es-ES" sz="2000" dirty="0"/>
              <a:t>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W</a:t>
            </a:r>
            <a:endParaRPr lang="es-ES_tradnl" sz="2000" dirty="0"/>
          </a:p>
          <a:p>
            <a:r>
              <a:rPr lang="es-ES" sz="2000" dirty="0"/>
              <a:t> 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236175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8847"/>
            <a:ext cx="9144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000" b="1" dirty="0" smtClean="0"/>
          </a:p>
          <a:p>
            <a:pPr algn="ctr"/>
            <a:r>
              <a:rPr lang="es-ES_tradnl" sz="2000" dirty="0"/>
              <a:t>Ejercicio 9</a:t>
            </a:r>
            <a:r>
              <a:rPr lang="es-ES_tradnl" sz="2000" dirty="0" smtClean="0"/>
              <a:t> </a:t>
            </a:r>
            <a:endParaRPr lang="es-ES_tradnl" sz="2000" dirty="0"/>
          </a:p>
          <a:p>
            <a:endParaRPr lang="es-ES" sz="2000" b="1" dirty="0"/>
          </a:p>
          <a:p>
            <a:r>
              <a:rPr lang="es-ES" sz="2000" dirty="0" smtClean="0"/>
              <a:t>Dado </a:t>
            </a:r>
            <a:r>
              <a:rPr lang="es-ES" sz="2000" dirty="0"/>
              <a:t>el conjunto de dependencias funcionales</a:t>
            </a:r>
            <a:r>
              <a:rPr lang="es-ES" sz="2000" dirty="0" smtClean="0"/>
              <a:t>:</a:t>
            </a:r>
          </a:p>
          <a:p>
            <a:endParaRPr lang="es-ES_tradnl" sz="2000" dirty="0"/>
          </a:p>
          <a:p>
            <a:r>
              <a:rPr lang="es-ES" sz="2000" dirty="0"/>
              <a:t>A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B, AB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C, D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C, D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E</a:t>
            </a:r>
            <a:endParaRPr lang="es-ES_tradnl" sz="2000" dirty="0"/>
          </a:p>
          <a:p>
            <a:endParaRPr lang="es-ES" sz="2000" dirty="0" smtClean="0"/>
          </a:p>
          <a:p>
            <a:r>
              <a:rPr lang="es-ES" sz="2000" dirty="0" smtClean="0"/>
              <a:t>Demostrar </a:t>
            </a:r>
            <a:r>
              <a:rPr lang="es-ES" sz="2000" dirty="0"/>
              <a:t>que se puede reducir a: A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</a:t>
            </a:r>
            <a:r>
              <a:rPr lang="es-ES" sz="2000" dirty="0" err="1"/>
              <a:t>BC</a:t>
            </a:r>
            <a:r>
              <a:rPr lang="es-ES" sz="2000" dirty="0"/>
              <a:t>, D </a:t>
            </a:r>
            <a:r>
              <a:rPr lang="es-ES" sz="2000" dirty="0">
                <a:sym typeface="Symbol"/>
              </a:rPr>
              <a:t></a:t>
            </a:r>
            <a:r>
              <a:rPr lang="es-ES" sz="2000" dirty="0"/>
              <a:t> </a:t>
            </a:r>
            <a:r>
              <a:rPr lang="es-ES" sz="2000" dirty="0" err="1"/>
              <a:t>AE</a:t>
            </a:r>
            <a:endParaRPr lang="es-ES_tradnl" sz="2000" dirty="0"/>
          </a:p>
          <a:p>
            <a:r>
              <a:rPr lang="es-ES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2478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7359" y="620688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dirty="0"/>
              <a:t>Ejercicio </a:t>
            </a:r>
            <a:r>
              <a:rPr lang="es-ES_tradnl" sz="2000" dirty="0" smtClean="0"/>
              <a:t>10 </a:t>
            </a:r>
          </a:p>
          <a:p>
            <a:endParaRPr lang="es-ES_tradnl" sz="2000" dirty="0"/>
          </a:p>
          <a:p>
            <a:r>
              <a:rPr lang="es-ES_tradnl" sz="2000" dirty="0" smtClean="0"/>
              <a:t>Sean </a:t>
            </a:r>
            <a:r>
              <a:rPr lang="es-ES_tradnl" sz="2000" dirty="0"/>
              <a:t>las siguientes definiciones alternativas de dependencia funcional. Indicar cuales son correctas y cuales no. </a:t>
            </a:r>
            <a:endParaRPr lang="es-ES_tradnl" sz="2000" dirty="0" smtClean="0"/>
          </a:p>
          <a:p>
            <a:endParaRPr lang="es-ES_tradnl" sz="2000" dirty="0"/>
          </a:p>
          <a:p>
            <a:r>
              <a:rPr lang="es-ES_tradnl" sz="2000" dirty="0" smtClean="0"/>
              <a:t>                  X </a:t>
            </a:r>
            <a:r>
              <a:rPr lang="es-ES_tradnl" sz="2000" dirty="0"/>
              <a:t>→ Y se cumple en R si y solo si: </a:t>
            </a:r>
          </a:p>
          <a:p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 se cumple: ∀t</a:t>
            </a:r>
            <a:r>
              <a:rPr lang="es-ES_tradnl" sz="2000" dirty="0" smtClean="0"/>
              <a:t>, u </a:t>
            </a:r>
            <a:r>
              <a:rPr lang="es-ES_tradnl" sz="2000" dirty="0"/>
              <a:t>∈ r, si t[X] = u[X], entonces t[Y] = u[Y]. </a:t>
            </a:r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∀r de R se cumple: (¬∃) t, u ∈ r tal que t[X] = u[X] y t[Y] ≠ u[Y]. </a:t>
            </a:r>
          </a:p>
          <a:p>
            <a:pPr marL="342900" indent="-342900">
              <a:buAutoNum type="alphaLcPeriod"/>
            </a:pPr>
            <a:r>
              <a:rPr lang="es-ES_tradnl" sz="2000" dirty="0" smtClean="0"/>
              <a:t>∀r de R, ∀ t, u ∈ r, t[</a:t>
            </a:r>
            <a:r>
              <a:rPr lang="es-ES_tradnl" sz="2000" dirty="0" err="1" smtClean="0"/>
              <a:t>XY</a:t>
            </a:r>
            <a:r>
              <a:rPr lang="es-ES_tradnl" sz="2000" dirty="0" smtClean="0"/>
              <a:t>] = u[</a:t>
            </a:r>
            <a:r>
              <a:rPr lang="es-ES_tradnl" sz="2000" dirty="0" err="1" smtClean="0"/>
              <a:t>XY</a:t>
            </a:r>
            <a:r>
              <a:rPr lang="es-ES_tradnl" sz="2000" dirty="0" smtClean="0"/>
              <a:t>]. </a:t>
            </a:r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R, no se repiten los valores de X en r. </a:t>
            </a:r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R, cada valor de X tiene un único valor asociado de Y. </a:t>
            </a:r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R, hay una correspondencia biunívoca entre valores de X y de Y. </a:t>
            </a:r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R, si t y u difieren en Y, deben diferir en X (∀</a:t>
            </a:r>
            <a:r>
              <a:rPr lang="es-ES_tradnl" sz="2000" dirty="0" err="1"/>
              <a:t>t,u</a:t>
            </a:r>
            <a:r>
              <a:rPr lang="es-ES_tradnl" sz="2000" dirty="0"/>
              <a:t> ∈ r). </a:t>
            </a:r>
            <a:endParaRPr lang="es-ES_tradnl" sz="2000" dirty="0" smtClean="0"/>
          </a:p>
          <a:p>
            <a:pPr marL="342900" indent="-342900">
              <a:buAutoNum type="alphaLcPeriod"/>
            </a:pPr>
            <a:r>
              <a:rPr lang="es-ES_tradnl" sz="2000" dirty="0" smtClean="0"/>
              <a:t>∀</a:t>
            </a:r>
            <a:r>
              <a:rPr lang="es-ES_tradnl" sz="2000" dirty="0"/>
              <a:t>r de R, si t y u coinciden en Y, deben coincidir en X.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88172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476672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DEFINICIÓN DE DEPENDENCIA FUNCIONAL: Sea R(</a:t>
            </a:r>
            <a:r>
              <a:rPr lang="es-ES_tradnl" dirty="0" err="1"/>
              <a:t>A1</a:t>
            </a:r>
            <a:r>
              <a:rPr lang="es-ES_tradnl" dirty="0"/>
              <a:t>,...,</a:t>
            </a:r>
            <a:r>
              <a:rPr lang="es-ES_tradnl" dirty="0" err="1"/>
              <a:t>An</a:t>
            </a:r>
            <a:r>
              <a:rPr lang="es-ES_tradnl" dirty="0"/>
              <a:t>) un esquema relación, y X e Y subconjuntos de {</a:t>
            </a:r>
            <a:r>
              <a:rPr lang="es-ES_tradnl" dirty="0" err="1"/>
              <a:t>A1</a:t>
            </a:r>
            <a:r>
              <a:rPr lang="es-ES_tradnl" dirty="0"/>
              <a:t>,...,</a:t>
            </a:r>
            <a:r>
              <a:rPr lang="es-ES_tradnl" dirty="0" err="1"/>
              <a:t>An</a:t>
            </a:r>
            <a:r>
              <a:rPr lang="es-ES_tradnl" dirty="0"/>
              <a:t>}. Decimos que X → Y, (que se lee X determina funcionalmente Y) si para toda instancia r del esquema de relación R, no es posible que r tenga dos </a:t>
            </a:r>
            <a:r>
              <a:rPr lang="es-ES_tradnl" dirty="0" err="1"/>
              <a:t>tuplas</a:t>
            </a:r>
            <a:r>
              <a:rPr lang="es-ES_tradnl" dirty="0"/>
              <a:t> que coincidan en los atributos de X y no lo hagan en los de Y. </a:t>
            </a:r>
            <a:endParaRPr lang="es-ES_tradnl" dirty="0" smtClean="0"/>
          </a:p>
          <a:p>
            <a:endParaRPr lang="es-ES_tradnl" dirty="0"/>
          </a:p>
          <a:p>
            <a:pPr marL="342900" indent="-342900">
              <a:buAutoNum type="alphaLcPeriod"/>
            </a:pPr>
            <a:r>
              <a:rPr lang="es-ES_tradnl" dirty="0" smtClean="0"/>
              <a:t>Es </a:t>
            </a:r>
            <a:r>
              <a:rPr lang="es-ES_tradnl" dirty="0"/>
              <a:t>correcta, corresponde directamente a la definición. </a:t>
            </a:r>
            <a:endParaRPr lang="es-ES_tradnl" dirty="0" smtClean="0"/>
          </a:p>
          <a:p>
            <a:pPr marL="342900" indent="-342900">
              <a:buAutoNum type="alphaLcPeriod"/>
            </a:pPr>
            <a:r>
              <a:rPr lang="es-ES_tradnl" dirty="0" err="1" smtClean="0"/>
              <a:t>Idem</a:t>
            </a:r>
            <a:r>
              <a:rPr lang="es-ES_tradnl" dirty="0" smtClean="0"/>
              <a:t> </a:t>
            </a:r>
            <a:r>
              <a:rPr lang="es-ES_tradnl" dirty="0"/>
              <a:t>a., pero usando "existe". (se establecen equivalencias lógicas) Se tiene que ∀r de R: ∀</a:t>
            </a:r>
            <a:r>
              <a:rPr lang="es-ES_tradnl" dirty="0" err="1"/>
              <a:t>t,u</a:t>
            </a:r>
            <a:r>
              <a:rPr lang="es-ES_tradnl" dirty="0"/>
              <a:t> ∈ r, si t[X] = u[X] → t[Y] = u[Y] ≈ ∀</a:t>
            </a:r>
            <a:r>
              <a:rPr lang="es-ES_tradnl" dirty="0" err="1"/>
              <a:t>t,u</a:t>
            </a:r>
            <a:r>
              <a:rPr lang="es-ES_tradnl" dirty="0"/>
              <a:t> ∈ r, si t[X] = u[X] o t[Y] = u[Y] ≈ (¬∃) t, u ∈ r tal que t[X] = u[X] y t[Y] = u[Y]. </a:t>
            </a:r>
            <a:endParaRPr lang="es-ES_tradnl" dirty="0" smtClean="0"/>
          </a:p>
          <a:p>
            <a:pPr marL="342900" indent="-342900">
              <a:buAutoNum type="alphaLcPeriod"/>
            </a:pPr>
            <a:r>
              <a:rPr lang="es-ES_tradnl" dirty="0" smtClean="0"/>
              <a:t>No </a:t>
            </a:r>
            <a:r>
              <a:rPr lang="es-ES_tradnl" dirty="0"/>
              <a:t>es correcta, ya que obligaría a que los valores de X y Y fueran siempre los mismos, lo cual es más restrictivo que una </a:t>
            </a:r>
            <a:r>
              <a:rPr lang="es-ES_tradnl" dirty="0" err="1" smtClean="0"/>
              <a:t>fd</a:t>
            </a:r>
            <a:r>
              <a:rPr lang="es-ES_tradnl" dirty="0" smtClean="0"/>
              <a:t>. No </a:t>
            </a:r>
            <a:r>
              <a:rPr lang="es-ES_tradnl" dirty="0"/>
              <a:t>se viola X → Y, aun cuando [</a:t>
            </a:r>
            <a:r>
              <a:rPr lang="es-ES_tradnl" dirty="0" err="1"/>
              <a:t>XY</a:t>
            </a:r>
            <a:r>
              <a:rPr lang="es-ES_tradnl" dirty="0"/>
              <a:t>] es distinto para ambas </a:t>
            </a:r>
            <a:r>
              <a:rPr lang="es-ES_tradnl" dirty="0" err="1" smtClean="0"/>
              <a:t>tuplas</a:t>
            </a:r>
            <a:endParaRPr lang="es-ES_tradnl" dirty="0" smtClean="0"/>
          </a:p>
          <a:p>
            <a:pPr marL="342900" indent="-342900">
              <a:buAutoNum type="alphaLcPeriod"/>
            </a:pPr>
            <a:r>
              <a:rPr lang="es-ES_tradnl" dirty="0" smtClean="0"/>
              <a:t>No </a:t>
            </a:r>
            <a:r>
              <a:rPr lang="es-ES_tradnl" dirty="0"/>
              <a:t>es correcta, puede darse lo siguiente en R(</a:t>
            </a:r>
            <a:r>
              <a:rPr lang="es-ES_tradnl" dirty="0" err="1"/>
              <a:t>X,Y,Z</a:t>
            </a:r>
            <a:r>
              <a:rPr lang="es-ES_tradnl" dirty="0"/>
              <a:t>): Se repiten valores de X y no se viola X → Y. </a:t>
            </a:r>
            <a:endParaRPr lang="es-ES_tradnl" dirty="0" smtClean="0"/>
          </a:p>
          <a:p>
            <a:r>
              <a:rPr lang="es-ES_tradnl" dirty="0" smtClean="0"/>
              <a:t>e</a:t>
            </a:r>
            <a:r>
              <a:rPr lang="es-ES_tradnl" dirty="0"/>
              <a:t>. Es correcta. Debe probarse que ∀r de R, cada valor de X tiene un único valor asociado de Y. Asumiendo una instancia genérica r de R, se demostrara que la definición a. implica la definición e., y recíprocamente. </a:t>
            </a:r>
          </a:p>
        </p:txBody>
      </p:sp>
    </p:spTree>
    <p:extLst>
      <p:ext uri="{BB962C8B-B14F-4D97-AF65-F5344CB8AC3E}">
        <p14:creationId xmlns:p14="http://schemas.microsoft.com/office/powerpoint/2010/main" val="1525638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78" t="29792" r="21054" b="13911"/>
          <a:stretch/>
        </p:blipFill>
        <p:spPr bwMode="auto">
          <a:xfrm>
            <a:off x="2499360" y="1772816"/>
            <a:ext cx="3886200" cy="411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-18256" y="380563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dirty="0"/>
              <a:t>Ejercicio </a:t>
            </a:r>
            <a:r>
              <a:rPr lang="es-ES_tradnl" sz="2000" dirty="0" smtClean="0"/>
              <a:t>1</a:t>
            </a:r>
            <a:endParaRPr lang="es-ES_tradnl" sz="2000" dirty="0"/>
          </a:p>
          <a:p>
            <a:endParaRPr lang="es-ES_tradnl" sz="2000" dirty="0"/>
          </a:p>
          <a:p>
            <a:r>
              <a:rPr lang="es-ES_tradnl" sz="2000" dirty="0" smtClean="0"/>
              <a:t>Dado</a:t>
            </a:r>
            <a:r>
              <a:rPr lang="es-ES_tradnl" sz="2000" dirty="0"/>
              <a:t> el esquema de relación </a:t>
            </a:r>
            <a:r>
              <a:rPr lang="es-ES_tradnl" sz="2000" dirty="0" smtClean="0"/>
              <a:t>R(</a:t>
            </a:r>
            <a:r>
              <a:rPr lang="es-ES_tradnl" sz="2000" dirty="0" err="1" smtClean="0"/>
              <a:t>A,B,C,D</a:t>
            </a:r>
            <a:r>
              <a:rPr lang="es-ES_tradnl" sz="2000" dirty="0" smtClean="0"/>
              <a:t>) y </a:t>
            </a:r>
            <a:r>
              <a:rPr lang="es-ES_tradnl" sz="2000" dirty="0"/>
              <a:t>las siguientes </a:t>
            </a:r>
            <a:r>
              <a:rPr lang="es-ES_tradnl" sz="2000" dirty="0" smtClean="0"/>
              <a:t>instancias de relación.</a:t>
            </a:r>
          </a:p>
          <a:p>
            <a:r>
              <a:rPr lang="es-ES_tradnl" sz="2000" dirty="0"/>
              <a:t>Encontrar todas las dependencias funcionales que se dan en </a:t>
            </a:r>
            <a:r>
              <a:rPr lang="es-ES_tradnl" sz="2000" dirty="0" smtClean="0"/>
              <a:t>estas instancias.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5055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20688"/>
            <a:ext cx="9144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dirty="0" smtClean="0"/>
              <a:t>Ejercicio 2</a:t>
            </a:r>
          </a:p>
          <a:p>
            <a:endParaRPr lang="es-ES_tradnl" sz="2000" dirty="0"/>
          </a:p>
          <a:p>
            <a:r>
              <a:rPr lang="es-ES_tradnl" sz="2000" dirty="0" smtClean="0"/>
              <a:t>Dado</a:t>
            </a:r>
            <a:r>
              <a:rPr lang="es-ES_tradnl" sz="2000" dirty="0"/>
              <a:t> el esquema de relación R(</a:t>
            </a:r>
            <a:r>
              <a:rPr lang="es-ES_tradnl" sz="2000" dirty="0" err="1"/>
              <a:t>A,B,C,D,E</a:t>
            </a:r>
            <a:r>
              <a:rPr lang="es-ES_tradnl" sz="2000" dirty="0" smtClean="0"/>
              <a:t>) y </a:t>
            </a:r>
            <a:r>
              <a:rPr lang="es-ES_tradnl" sz="2000" dirty="0"/>
              <a:t>las siguientes </a:t>
            </a:r>
            <a:r>
              <a:rPr lang="es-ES_tradnl" sz="2000" dirty="0" smtClean="0"/>
              <a:t>instancias de relaciones.</a:t>
            </a:r>
          </a:p>
          <a:p>
            <a:pPr fontAlgn="base"/>
            <a:r>
              <a:rPr lang="es-ES_tradnl" sz="2000" dirty="0"/>
              <a:t>Analizar si cada instancia cumple con las siguientes dependencias:</a:t>
            </a:r>
          </a:p>
          <a:p>
            <a:pPr fontAlgn="base"/>
            <a:r>
              <a:rPr lang="es-ES_tradnl" sz="2000" dirty="0" err="1"/>
              <a:t>A→BC</a:t>
            </a:r>
            <a:endParaRPr lang="es-ES_tradnl" sz="2000" dirty="0"/>
          </a:p>
          <a:p>
            <a:pPr fontAlgn="base"/>
            <a:r>
              <a:rPr lang="es-ES_tradnl" sz="2000" dirty="0" err="1"/>
              <a:t>D→E</a:t>
            </a:r>
            <a:endParaRPr lang="es-ES_tradnl" sz="2000" dirty="0"/>
          </a:p>
          <a:p>
            <a:pPr fontAlgn="base"/>
            <a:r>
              <a:rPr lang="es-ES_tradnl" sz="2000" dirty="0" err="1"/>
              <a:t>BC→D</a:t>
            </a:r>
            <a:endParaRPr lang="es-ES_tradnl" sz="2000" dirty="0"/>
          </a:p>
          <a:p>
            <a:endParaRPr lang="es-ES_trad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3" t="31667" r="38394" b="46041"/>
          <a:stretch/>
        </p:blipFill>
        <p:spPr bwMode="auto">
          <a:xfrm>
            <a:off x="-20" y="3376796"/>
            <a:ext cx="9130148" cy="284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1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332656"/>
            <a:ext cx="9144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_tradnl" dirty="0"/>
          </a:p>
          <a:p>
            <a:pPr algn="ctr"/>
            <a:r>
              <a:rPr lang="es-ES_tradnl" sz="2000" dirty="0"/>
              <a:t> Ejercicio 3</a:t>
            </a:r>
            <a:endParaRPr lang="es-ES_tradnl" sz="2000" dirty="0" smtClean="0"/>
          </a:p>
          <a:p>
            <a:endParaRPr lang="es-ES_tradnl" sz="2000" dirty="0"/>
          </a:p>
          <a:p>
            <a:r>
              <a:rPr lang="es-ES_tradnl" sz="2000" dirty="0" smtClean="0"/>
              <a:t>Sea </a:t>
            </a:r>
            <a:r>
              <a:rPr lang="es-ES_tradnl" sz="2000" dirty="0"/>
              <a:t>R(</a:t>
            </a:r>
            <a:r>
              <a:rPr lang="es-ES_tradnl" sz="2000" dirty="0" err="1"/>
              <a:t>A,B,C,D,E</a:t>
            </a:r>
            <a:r>
              <a:rPr lang="es-ES_tradnl" sz="2000" dirty="0"/>
              <a:t>) con F = { A → B, B → D, C → E, E → B </a:t>
            </a:r>
            <a:r>
              <a:rPr lang="es-ES_tradnl" sz="2000" dirty="0" smtClean="0"/>
              <a:t>} </a:t>
            </a:r>
          </a:p>
          <a:p>
            <a:r>
              <a:rPr lang="es-ES_tradnl" sz="2000" dirty="0" smtClean="0"/>
              <a:t>¿Cuáles </a:t>
            </a:r>
            <a:r>
              <a:rPr lang="es-ES_tradnl" sz="2000" dirty="0"/>
              <a:t>de las siguientes relaciones de R satisfacen F </a:t>
            </a:r>
            <a:r>
              <a:rPr lang="es-ES_tradnl" sz="2000" dirty="0" smtClean="0"/>
              <a:t>?</a:t>
            </a:r>
          </a:p>
          <a:p>
            <a:endParaRPr lang="es-ES_trad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51" t="52406" r="26091" b="36666"/>
          <a:stretch/>
        </p:blipFill>
        <p:spPr bwMode="auto">
          <a:xfrm>
            <a:off x="0" y="2728452"/>
            <a:ext cx="8856984" cy="230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29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836712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/>
              <a:t>Ejercicio  4</a:t>
            </a:r>
          </a:p>
          <a:p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Dada el siguiente esquema de relación </a:t>
            </a:r>
            <a:r>
              <a:rPr lang="es-ES" sz="2000" dirty="0"/>
              <a:t>R= {A, B, C, D, E} y las siguientes DF: </a:t>
            </a:r>
            <a:endParaRPr lang="es-ES_tradnl" sz="2000" dirty="0"/>
          </a:p>
          <a:p>
            <a:r>
              <a:rPr lang="es-ES" sz="2000" dirty="0" smtClean="0"/>
              <a:t>A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C</a:t>
            </a:r>
            <a:r>
              <a:rPr lang="es-ES" sz="2000" dirty="0"/>
              <a:t>, </a:t>
            </a:r>
            <a:r>
              <a:rPr lang="es-ES" sz="2000" dirty="0" smtClean="0"/>
              <a:t>B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D</a:t>
            </a:r>
            <a:r>
              <a:rPr lang="es-ES" sz="2000" dirty="0"/>
              <a:t>, </a:t>
            </a:r>
            <a:r>
              <a:rPr lang="es-ES" sz="2000" dirty="0" smtClean="0"/>
              <a:t>C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B</a:t>
            </a:r>
            <a:r>
              <a:rPr lang="es-ES" sz="2000" dirty="0"/>
              <a:t>, </a:t>
            </a:r>
            <a:r>
              <a:rPr lang="es-ES" sz="2000" dirty="0" smtClean="0"/>
              <a:t>BD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E </a:t>
            </a:r>
            <a:endParaRPr lang="es-ES_tradnl" sz="2000" dirty="0"/>
          </a:p>
          <a:p>
            <a:r>
              <a:rPr lang="es-ES" sz="2000" dirty="0"/>
              <a:t>Utilizando los Axiomas de Armstrong, demuestre que </a:t>
            </a:r>
            <a:r>
              <a:rPr lang="es-ES" sz="2000" dirty="0" smtClean="0"/>
              <a:t>AB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E</a:t>
            </a:r>
            <a:r>
              <a:rPr lang="es-ES" sz="2000" dirty="0"/>
              <a:t>. </a:t>
            </a:r>
            <a:endParaRPr lang="es-ES" sz="2000" dirty="0" smtClean="0"/>
          </a:p>
          <a:p>
            <a:r>
              <a:rPr lang="es-ES" sz="2000" dirty="0" smtClean="0"/>
              <a:t>Indique </a:t>
            </a:r>
            <a:r>
              <a:rPr lang="es-ES" sz="2000" dirty="0"/>
              <a:t>qué axioma está aplicando. </a:t>
            </a:r>
            <a:endParaRPr lang="es-ES" sz="2000" dirty="0" smtClean="0"/>
          </a:p>
          <a:p>
            <a:endParaRPr lang="es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59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-12138" y="332656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 algn="ctr"/>
            <a:r>
              <a:rPr lang="es-ES" sz="2000" dirty="0" smtClean="0"/>
              <a:t>Ejercicio 5</a:t>
            </a:r>
          </a:p>
          <a:p>
            <a:endParaRPr lang="es-ES" sz="2000" dirty="0" smtClean="0"/>
          </a:p>
          <a:p>
            <a:r>
              <a:rPr lang="es-ES" sz="2000" dirty="0" smtClean="0"/>
              <a:t>Dada la </a:t>
            </a:r>
            <a:r>
              <a:rPr lang="es-ES" sz="2000" dirty="0"/>
              <a:t>relación R(A</a:t>
            </a:r>
            <a:r>
              <a:rPr lang="es-ES" sz="2000" dirty="0" smtClean="0"/>
              <a:t>, P, Q, R, C, K) y sus DF: </a:t>
            </a:r>
          </a:p>
          <a:p>
            <a:endParaRPr lang="es-ES_tradnl" sz="2000" dirty="0"/>
          </a:p>
          <a:p>
            <a:r>
              <a:rPr lang="es-ES" sz="2000" dirty="0"/>
              <a:t>AP 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smtClean="0"/>
              <a:t> </a:t>
            </a:r>
            <a:r>
              <a:rPr lang="es-ES" sz="2000" dirty="0"/>
              <a:t>Q</a:t>
            </a:r>
            <a:r>
              <a:rPr lang="es-ES" sz="2000" dirty="0" smtClean="0"/>
              <a:t>, R, C, K </a:t>
            </a:r>
            <a:endParaRPr lang="es-ES_tradnl" sz="2000" dirty="0"/>
          </a:p>
          <a:p>
            <a:r>
              <a:rPr lang="es-ES" sz="2000" dirty="0" smtClean="0"/>
              <a:t>P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C </a:t>
            </a:r>
            <a:endParaRPr lang="es-ES_tradnl" sz="2000" dirty="0"/>
          </a:p>
          <a:p>
            <a:r>
              <a:rPr lang="es-ES" sz="2000" dirty="0" smtClean="0"/>
              <a:t>A</a:t>
            </a:r>
            <a:r>
              <a:rPr lang="es-ES" sz="2000" dirty="0">
                <a:sym typeface="Wingdings" panose="05000000000000000000" pitchFamily="2" charset="2"/>
              </a:rPr>
              <a:t>  </a:t>
            </a:r>
            <a:r>
              <a:rPr lang="es-ES" sz="2000" dirty="0" smtClean="0"/>
              <a:t>R </a:t>
            </a:r>
            <a:endParaRPr lang="es-ES_tradnl" sz="2000" dirty="0"/>
          </a:p>
          <a:p>
            <a:r>
              <a:rPr lang="es-ES" sz="2000" dirty="0"/>
              <a:t>C 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smtClean="0"/>
              <a:t> </a:t>
            </a:r>
            <a:r>
              <a:rPr lang="es-ES" sz="2000" dirty="0"/>
              <a:t>K </a:t>
            </a:r>
            <a:endParaRPr lang="es-ES_tradnl" sz="2000" dirty="0"/>
          </a:p>
          <a:p>
            <a:endParaRPr lang="es-ES" sz="2000" dirty="0"/>
          </a:p>
          <a:p>
            <a:r>
              <a:rPr lang="es-ES" sz="2000" dirty="0" smtClean="0"/>
              <a:t>¿ Cuál es su clave primaria ? ¿ En qué forma normal se encuentra?</a:t>
            </a:r>
          </a:p>
          <a:p>
            <a:endParaRPr lang="es-ES" dirty="0" smtClean="0"/>
          </a:p>
          <a:p>
            <a:endParaRPr lang="es-E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59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6751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/>
              <a:t>Ejercicio 6</a:t>
            </a:r>
          </a:p>
          <a:p>
            <a:endParaRPr lang="es-ES" sz="2000" dirty="0"/>
          </a:p>
          <a:p>
            <a:r>
              <a:rPr lang="es-ES" sz="2000" dirty="0" smtClean="0"/>
              <a:t>Dada la  </a:t>
            </a:r>
            <a:r>
              <a:rPr lang="es-ES" sz="2000" dirty="0"/>
              <a:t>relación R(A</a:t>
            </a:r>
            <a:r>
              <a:rPr lang="es-ES" sz="2000" dirty="0" smtClean="0"/>
              <a:t>, P, Q</a:t>
            </a:r>
            <a:r>
              <a:rPr lang="es-ES" sz="2000" dirty="0"/>
              <a:t>, R, C, K</a:t>
            </a:r>
            <a:r>
              <a:rPr lang="es-ES" sz="2000" dirty="0" smtClean="0"/>
              <a:t>) y sus DF: </a:t>
            </a:r>
            <a:endParaRPr lang="es-ES_tradnl" sz="2000" dirty="0"/>
          </a:p>
          <a:p>
            <a:endParaRPr lang="es-ES_tradnl" sz="2000" dirty="0" smtClean="0"/>
          </a:p>
          <a:p>
            <a:r>
              <a:rPr lang="es-ES" sz="2000" dirty="0" smtClean="0"/>
              <a:t>AP</a:t>
            </a:r>
            <a:r>
              <a:rPr lang="es-ES" sz="2000" dirty="0" smtClean="0">
                <a:sym typeface="Wingdings" panose="05000000000000000000" pitchFamily="2" charset="2"/>
              </a:rPr>
              <a:t> </a:t>
            </a:r>
            <a:r>
              <a:rPr lang="es-ES" sz="2000" dirty="0">
                <a:sym typeface="Wingdings" panose="05000000000000000000" pitchFamily="2" charset="2"/>
              </a:rPr>
              <a:t> </a:t>
            </a:r>
            <a:r>
              <a:rPr lang="es-ES" sz="2000" dirty="0" smtClean="0"/>
              <a:t>Q </a:t>
            </a:r>
            <a:endParaRPr lang="es-ES_tradnl" sz="2000" dirty="0"/>
          </a:p>
          <a:p>
            <a:r>
              <a:rPr lang="es-ES" sz="2000" dirty="0"/>
              <a:t>P 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smtClean="0"/>
              <a:t> </a:t>
            </a:r>
            <a:r>
              <a:rPr lang="es-ES" sz="2000" dirty="0"/>
              <a:t>C </a:t>
            </a:r>
            <a:endParaRPr lang="es-ES_tradnl" sz="2000" dirty="0"/>
          </a:p>
          <a:p>
            <a:r>
              <a:rPr lang="es-ES" sz="2000" dirty="0"/>
              <a:t>A 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smtClean="0"/>
              <a:t> R  </a:t>
            </a:r>
          </a:p>
          <a:p>
            <a:r>
              <a:rPr lang="es-ES" sz="2000" dirty="0" smtClean="0"/>
              <a:t>C </a:t>
            </a:r>
            <a:r>
              <a:rPr lang="es-ES" sz="2000" dirty="0">
                <a:sym typeface="Wingdings" panose="05000000000000000000" pitchFamily="2" charset="2"/>
              </a:rPr>
              <a:t></a:t>
            </a:r>
            <a:r>
              <a:rPr lang="es-ES" sz="2000" dirty="0" smtClean="0"/>
              <a:t> </a:t>
            </a:r>
            <a:r>
              <a:rPr lang="es-ES" sz="2000" dirty="0"/>
              <a:t>K, </a:t>
            </a:r>
            <a:r>
              <a:rPr lang="es-ES" sz="2000" dirty="0" smtClean="0"/>
              <a:t>P</a:t>
            </a:r>
          </a:p>
          <a:p>
            <a:endParaRPr lang="es-ES" sz="2000" dirty="0"/>
          </a:p>
          <a:p>
            <a:r>
              <a:rPr lang="es-ES" sz="2000" dirty="0" smtClean="0"/>
              <a:t>¿ Cuál es su clave primaria ? ¿ En qué forma normal se encuentra?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59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8847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/>
              <a:t>Ejercicio 7</a:t>
            </a:r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Un </a:t>
            </a:r>
            <a:r>
              <a:rPr lang="es-ES" sz="2000" dirty="0"/>
              <a:t>Aficionado a la música decide automatizar la administración de su </a:t>
            </a:r>
            <a:r>
              <a:rPr lang="es-ES" sz="2000" dirty="0" smtClean="0"/>
              <a:t>colección. </a:t>
            </a:r>
            <a:r>
              <a:rPr lang="es-ES" sz="2000" dirty="0"/>
              <a:t>Los datos a considerar son los siguientes: </a:t>
            </a:r>
            <a:endParaRPr lang="es-ES_tradnl" sz="2000" dirty="0"/>
          </a:p>
          <a:p>
            <a:r>
              <a:rPr lang="es-ES" sz="2000" dirty="0"/>
              <a:t> </a:t>
            </a:r>
            <a:endParaRPr lang="es-ES_tradnl" sz="2000" dirty="0"/>
          </a:p>
          <a:p>
            <a:r>
              <a:rPr lang="es-ES" sz="2000" dirty="0"/>
              <a:t>El título del volumen (T) es único. </a:t>
            </a:r>
            <a:r>
              <a:rPr lang="es-ES" sz="2000" dirty="0" smtClean="0"/>
              <a:t> Cada </a:t>
            </a:r>
            <a:r>
              <a:rPr lang="es-ES" sz="2000" dirty="0"/>
              <a:t>título tiene un único tipo de soporte (S) que es DVD o CD. </a:t>
            </a:r>
            <a:r>
              <a:rPr lang="es-ES" sz="2000" dirty="0" smtClean="0"/>
              <a:t> Varios </a:t>
            </a:r>
            <a:r>
              <a:rPr lang="es-ES" sz="2000" dirty="0"/>
              <a:t>títulos pueden ser de un mismo cantante o grupo </a:t>
            </a:r>
            <a:r>
              <a:rPr lang="es-ES" sz="2000" dirty="0" smtClean="0"/>
              <a:t>(X), </a:t>
            </a:r>
            <a:r>
              <a:rPr lang="es-ES" sz="2000" dirty="0"/>
              <a:t>con </a:t>
            </a:r>
            <a:r>
              <a:rPr lang="es-ES" sz="2000" dirty="0" smtClean="0"/>
              <a:t>un </a:t>
            </a:r>
            <a:r>
              <a:rPr lang="es-ES" sz="2000" dirty="0"/>
              <a:t>año (A) de edición. Además en un título pueden intervenir varios cantantes o grupos</a:t>
            </a:r>
            <a:r>
              <a:rPr lang="es-ES" sz="2000" dirty="0" smtClean="0"/>
              <a:t>. También </a:t>
            </a:r>
            <a:r>
              <a:rPr lang="es-ES" sz="2000" dirty="0"/>
              <a:t>se conoce la estantería (E) donde está ubicado el título existiendo al menos una estantería por año de edición. </a:t>
            </a:r>
            <a:r>
              <a:rPr lang="es-ES" sz="2000" dirty="0" smtClean="0"/>
              <a:t> Además</a:t>
            </a:r>
            <a:r>
              <a:rPr lang="es-ES" sz="2000" dirty="0"/>
              <a:t>, se conocen las canciones (C) de cada título, no existiendo en un título dos canciones con el mismo nombre</a:t>
            </a:r>
            <a:r>
              <a:rPr lang="es-ES" sz="2000" dirty="0" smtClean="0"/>
              <a:t>. La </a:t>
            </a:r>
            <a:r>
              <a:rPr lang="es-ES" sz="2000" dirty="0"/>
              <a:t>duración (D) de una canción puede variar en los distintos títulos en los que se incluye, pudiendo ser o no interpretada por el mismo cantante o grupo. </a:t>
            </a:r>
            <a:endParaRPr lang="es-ES_tradnl" sz="2000" dirty="0"/>
          </a:p>
          <a:p>
            <a:r>
              <a:rPr lang="es-ES" sz="2000" dirty="0" smtClean="0"/>
              <a:t>Encontrar las dependencias funcionales</a:t>
            </a:r>
          </a:p>
          <a:p>
            <a:endParaRPr lang="es-ES" dirty="0" smtClean="0"/>
          </a:p>
          <a:p>
            <a:endParaRPr lang="es-ES" dirty="0"/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8236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404664"/>
            <a:ext cx="9144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/>
              <a:t>Ejercicio 8</a:t>
            </a:r>
          </a:p>
          <a:p>
            <a:endParaRPr lang="es-ES" sz="2000" dirty="0"/>
          </a:p>
          <a:p>
            <a:endParaRPr lang="es-ES" sz="2000" dirty="0" smtClean="0"/>
          </a:p>
          <a:p>
            <a:r>
              <a:rPr lang="es-ES" sz="2000" dirty="0" smtClean="0"/>
              <a:t>Dada la </a:t>
            </a:r>
            <a:r>
              <a:rPr lang="es-ES" sz="2000" dirty="0"/>
              <a:t>relación </a:t>
            </a:r>
            <a:r>
              <a:rPr lang="es-ES" sz="2000" dirty="0" smtClean="0"/>
              <a:t>R(</a:t>
            </a:r>
            <a:r>
              <a:rPr lang="es-ES" sz="2000" dirty="0" err="1" smtClean="0"/>
              <a:t>A,B,C,D,E</a:t>
            </a:r>
            <a:r>
              <a:rPr lang="es-ES" sz="2000" dirty="0" smtClean="0"/>
              <a:t>) y sus DF: {A-</a:t>
            </a:r>
            <a:r>
              <a:rPr lang="es-ES" sz="2000" dirty="0"/>
              <a:t>-&gt;B, C--&gt;D, D--&gt;</a:t>
            </a:r>
            <a:r>
              <a:rPr lang="es-ES" sz="2000" dirty="0" smtClean="0"/>
              <a:t>E} </a:t>
            </a:r>
            <a:endParaRPr lang="es-ES_tradnl" sz="2000" dirty="0"/>
          </a:p>
          <a:p>
            <a:r>
              <a:rPr lang="es-ES" sz="2000" dirty="0"/>
              <a:t>Demostrar que AC --&gt;</a:t>
            </a:r>
            <a:r>
              <a:rPr lang="es-ES" sz="2000" dirty="0" err="1"/>
              <a:t>ABCDE</a:t>
            </a:r>
            <a:r>
              <a:rPr lang="es-ES" sz="2000" dirty="0"/>
              <a:t> </a:t>
            </a:r>
            <a:endParaRPr lang="es-ES" sz="2000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075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793</Words>
  <Application>Microsoft Office PowerPoint</Application>
  <PresentationFormat>Presentación en pantalla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</cp:lastModifiedBy>
  <cp:revision>32</cp:revision>
  <dcterms:created xsi:type="dcterms:W3CDTF">2018-10-23T15:10:24Z</dcterms:created>
  <dcterms:modified xsi:type="dcterms:W3CDTF">2019-10-25T14:00:37Z</dcterms:modified>
</cp:coreProperties>
</file>